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8" r:id="rId11"/>
    <p:sldId id="289" r:id="rId12"/>
    <p:sldId id="269" r:id="rId13"/>
    <p:sldId id="270" r:id="rId14"/>
    <p:sldId id="271" r:id="rId15"/>
    <p:sldId id="272" r:id="rId16"/>
    <p:sldId id="273" r:id="rId17"/>
    <p:sldId id="291" r:id="rId18"/>
    <p:sldId id="274" r:id="rId19"/>
    <p:sldId id="275" r:id="rId20"/>
    <p:sldId id="276" r:id="rId21"/>
    <p:sldId id="277" r:id="rId22"/>
    <p:sldId id="278" r:id="rId23"/>
    <p:sldId id="279" r:id="rId24"/>
    <p:sldId id="290" r:id="rId25"/>
    <p:sldId id="280" r:id="rId26"/>
    <p:sldId id="281" r:id="rId27"/>
    <p:sldId id="282" r:id="rId28"/>
    <p:sldId id="283" r:id="rId29"/>
    <p:sldId id="284" r:id="rId30"/>
    <p:sldId id="285" r:id="rId31"/>
    <p:sldId id="286" r:id="rId32"/>
    <p:sldId id="292" r:id="rId33"/>
    <p:sldId id="287" r:id="rId34"/>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2"/>
    <p:restoredTop sz="94523"/>
  </p:normalViewPr>
  <p:slideViewPr>
    <p:cSldViewPr snapToGrid="0" snapToObjects="1">
      <p:cViewPr varScale="1">
        <p:scale>
          <a:sx n="94" d="100"/>
          <a:sy n="94" d="100"/>
        </p:scale>
        <p:origin x="11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hyperlink" Target="https://asecuritysite.com/encryption/js08"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tif"/><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19" Type="http://schemas.openxmlformats.org/officeDocument/2006/relationships/image" Target="../media/image21.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asecuritysite.com/encryption/ker" TargetMode="External"/><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descr="A white paper with writing on it&#10;&#10;Description automatically generated with medium confidence">
            <a:extLst>
              <a:ext uri="{FF2B5EF4-FFF2-40B4-BE49-F238E27FC236}">
                <a16:creationId xmlns:a16="http://schemas.microsoft.com/office/drawing/2014/main" id="{66DF72D9-45C2-0981-2AE8-3E502C5A0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pic>
        <p:nvPicPr>
          <p:cNvPr id="4" name="Picture 3" descr="Table&#10;&#10;Description automatically generated">
            <a:extLst>
              <a:ext uri="{FF2B5EF4-FFF2-40B4-BE49-F238E27FC236}">
                <a16:creationId xmlns:a16="http://schemas.microsoft.com/office/drawing/2014/main" id="{2966350F-BE16-200C-9933-1AB7F1F92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528" y="0"/>
            <a:ext cx="5168472" cy="563559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defRPr>
                  <a:solidFill>
                    <a:srgbClr val="FFFFFF"/>
                  </a:solidFill>
                </a:defRPr>
              </a:pPr>
              <a:r>
                <a:rPr dirty="0"/>
                <a:t>C:\&gt; </a:t>
              </a:r>
              <a:r>
                <a:rPr dirty="0" err="1"/>
                <a:t>openssl</a:t>
              </a:r>
              <a:r>
                <a:rPr dirty="0"/>
                <a:t> </a:t>
              </a:r>
              <a:r>
                <a:rPr dirty="0" err="1"/>
                <a:t>dhparam</a:t>
              </a:r>
              <a:r>
                <a:rPr dirty="0"/>
                <a:t> </a:t>
              </a:r>
              <a:r>
                <a:rPr lang="en-US" dirty="0"/>
                <a:t> -text </a:t>
              </a:r>
              <a:r>
                <a:rPr dirty="0"/>
                <a:t>-out </a:t>
              </a:r>
              <a:r>
                <a:rPr dirty="0" err="1"/>
                <a:t>dhparams.pem</a:t>
              </a:r>
              <a:r>
                <a:rPr dirty="0"/>
                <a:t> 768</a:t>
              </a:r>
            </a:p>
            <a:p>
              <a:pPr>
                <a:defRPr>
                  <a:solidFill>
                    <a:srgbClr val="FFFFFF"/>
                  </a:solidFill>
                </a:defRPr>
              </a:pPr>
              <a:r>
                <a:rPr dirty="0"/>
                <a:t>C:\&gt; type </a:t>
              </a:r>
              <a:r>
                <a:rPr dirty="0" err="1"/>
                <a:t>dhparams.pem</a:t>
              </a:r>
              <a:endParaRPr dirty="0"/>
            </a:p>
            <a:p>
              <a:pPr>
                <a:defRPr>
                  <a:solidFill>
                    <a:srgbClr val="FFFFFF"/>
                  </a:solidFill>
                </a:defRPr>
              </a:pPr>
              <a:r>
                <a:rPr dirty="0"/>
                <a:t>Diffie-Hellman-Parameters: (768 bit)</a:t>
              </a:r>
            </a:p>
            <a:p>
              <a:pPr>
                <a:defRPr>
                  <a:solidFill>
                    <a:srgbClr val="FFFFFF"/>
                  </a:solidFill>
                </a:defRPr>
              </a:pPr>
              <a:r>
                <a:rPr dirty="0"/>
                <a:t>    prime:</a:t>
              </a:r>
            </a:p>
            <a:p>
              <a:pPr>
                <a:defRPr>
                  <a:solidFill>
                    <a:srgbClr val="FFFFFF"/>
                  </a:solidFill>
                </a:defRPr>
              </a:pPr>
              <a:r>
                <a:rPr dirty="0"/>
                <a:t>        00:d0:37:c2:95:64:02:ea:12:2b:51:50:a2:84:6c:</a:t>
              </a:r>
            </a:p>
            <a:p>
              <a:pPr>
                <a:defRPr>
                  <a:solidFill>
                    <a:srgbClr val="FFFFFF"/>
                  </a:solidFill>
                </a:defRPr>
              </a:pPr>
              <a:r>
                <a:rPr dirty="0"/>
                <a:t>        71:6a:3e:2c:a9:80:e2:65:b2:a5:ee:77:26:22:31:</a:t>
              </a:r>
            </a:p>
            <a:p>
              <a:pPr>
                <a:defRPr>
                  <a:solidFill>
                    <a:srgbClr val="FFFFFF"/>
                  </a:solidFill>
                </a:defRPr>
              </a:pPr>
              <a:r>
                <a:rPr dirty="0"/>
                <a:t>        66:9e:fc:c8:09:94:e8:9d:f4:cd:bf:d2:37:b2:fb:</a:t>
              </a:r>
            </a:p>
            <a:p>
              <a:pPr>
                <a:defRPr>
                  <a:solidFill>
                    <a:srgbClr val="FFFFFF"/>
                  </a:solidFill>
                </a:defRPr>
              </a:pPr>
              <a:r>
                <a:rPr dirty="0"/>
                <a:t>        b8:38:2c:87:28:38:dc:95:24:73:06:d3:d9:1f:af:</a:t>
              </a:r>
            </a:p>
            <a:p>
              <a:pPr>
                <a:defRPr>
                  <a:solidFill>
                    <a:srgbClr val="FFFFFF"/>
                  </a:solidFill>
                </a:defRPr>
              </a:pPr>
              <a:r>
                <a:rPr dirty="0"/>
                <a:t>        78:01:10:6a:7e:56:4e:7b:ee:b4:8d:6b:4d:b5:9b:</a:t>
              </a:r>
            </a:p>
            <a:p>
              <a:pPr>
                <a:defRPr>
                  <a:solidFill>
                    <a:srgbClr val="FFFFFF"/>
                  </a:solidFill>
                </a:defRPr>
              </a:pPr>
              <a:r>
                <a:rPr dirty="0"/>
                <a:t>        93:c6:f1:74:60:01:0d:96:7e:85:ca:b8:1f:f7:bc:</a:t>
              </a:r>
            </a:p>
            <a:p>
              <a:pPr>
                <a:defRPr>
                  <a:solidFill>
                    <a:srgbClr val="FFFFFF"/>
                  </a:solidFill>
                </a:defRPr>
              </a:pPr>
              <a:r>
                <a:rPr dirty="0"/>
                <a:t>        43:b7:40:4d:4e:87:e3</a:t>
              </a:r>
            </a:p>
            <a:p>
              <a:pPr>
                <a:defRPr>
                  <a:solidFill>
                    <a:srgbClr val="FFFFFF"/>
                  </a:solidFill>
                </a:defRPr>
              </a:pPr>
              <a:r>
                <a:rPr dirty="0"/>
                <a:t>    generator: 2 (0x2)</a:t>
              </a:r>
            </a:p>
            <a:p>
              <a:pPr>
                <a:defRPr>
                  <a:solidFill>
                    <a:srgbClr val="FFFFFF"/>
                  </a:solidFill>
                </a:defRPr>
              </a:pPr>
              <a:r>
                <a:rPr dirty="0"/>
                <a:t>-----BEGIN DH PARAMETERS-----</a:t>
              </a:r>
            </a:p>
            <a:p>
              <a:pPr>
                <a:defRPr>
                  <a:solidFill>
                    <a:srgbClr val="FFFFFF"/>
                  </a:solidFill>
                </a:defRPr>
              </a:pPr>
              <a:r>
                <a:rPr dirty="0"/>
                <a:t>MGYCYQDQN8KVZALqEitRUKKEbHFqPiypgOJlsqXudyYiMWae/MgJlOid9M2/0jey</a:t>
              </a:r>
            </a:p>
            <a:p>
              <a:pPr>
                <a:defRPr>
                  <a:solidFill>
                    <a:srgbClr val="FFFFFF"/>
                  </a:solidFill>
                </a:defRPr>
              </a:pPr>
              <a:r>
                <a:rPr dirty="0"/>
                <a:t>+7g4LIcoONyVJHMG09kfr3gBEGp+Vk577rSNa021m5PG8XRgAQ2WfoXKuB/3vEO3</a:t>
              </a:r>
            </a:p>
            <a:p>
              <a:pPr>
                <a:defRPr>
                  <a:solidFill>
                    <a:srgbClr val="FFFFFF"/>
                  </a:solidFill>
                </a:defRPr>
              </a:pPr>
              <a:r>
                <a:rPr dirty="0"/>
                <a:t>QE1Oh+MCAQI=</a:t>
              </a:r>
            </a:p>
            <a:p>
              <a:pPr>
                <a:defRPr>
                  <a:solidFill>
                    <a:srgbClr val="FFFFFF"/>
                  </a:solidFill>
                </a:defRPr>
              </a:pPr>
              <a:r>
                <a:rPr dirty="0"/>
                <a:t>-----END DH PARAMETERS-----</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93B65784-B01B-A85A-70FB-7FD0D5908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r>
              <a:rPr lang="en-GB" b="1" dirty="0"/>
              <a:t>Ephemeral Diffie-Hellman with RSA (DHE-RSA)</a:t>
            </a:r>
          </a:p>
        </p:txBody>
      </p:sp>
      <p:pic>
        <p:nvPicPr>
          <p:cNvPr id="1026" name="Picture 2">
            <a:extLst>
              <a:ext uri="{FF2B5EF4-FFF2-40B4-BE49-F238E27FC236}">
                <a16:creationId xmlns:a16="http://schemas.microsoft.com/office/drawing/2014/main" id="{EC2FF8F7-313E-65BF-1C75-B113D8B8B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75"/>
            <a:ext cx="9144000" cy="4538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049246-6944-48B7-CD2A-79F539EA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4538"/>
            <a:ext cx="9144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814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66193DCE-A286-16DA-307C-D6544293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2496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7BA0C54C-1FFA-E973-02EA-2E8481F51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a:extLst>
              <a:ext uri="{FF2B5EF4-FFF2-40B4-BE49-F238E27FC236}">
                <a16:creationId xmlns:a16="http://schemas.microsoft.com/office/drawing/2014/main" id="{98076D98-A878-0442-8514-7D96CD5D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xfrm>
            <a:off x="135730" y="90124"/>
            <a:ext cx="4436270" cy="365457"/>
          </a:xfrm>
          <a:prstGeom prst="rect">
            <a:avLst/>
          </a:prstGeom>
        </p:spPr>
        <p:txBody>
          <a:bodyPr>
            <a:normAutofit fontScale="90000"/>
          </a:bodyPr>
          <a:lstStyle/>
          <a:p>
            <a:r>
              <a:rPr lang="en-US" dirty="0"/>
              <a:t>Kerberos</a:t>
            </a:r>
            <a:endParaRPr dirty="0"/>
          </a:p>
        </p:txBody>
      </p:sp>
      <p:sp>
        <p:nvSpPr>
          <p:cNvPr id="209" name="Rectangle 31"/>
          <p:cNvSpPr txBox="1"/>
          <p:nvPr/>
        </p:nvSpPr>
        <p:spPr>
          <a:xfrm>
            <a:off x="45221" y="4990668"/>
            <a:ext cx="1519182" cy="469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dirty="0">
                <a:solidFill>
                  <a:srgbClr val="0000FF"/>
                </a:solidFill>
                <a:uFill>
                  <a:solidFill>
                    <a:srgbClr val="0000FF"/>
                  </a:solidFill>
                </a:uFill>
                <a:hlinkClick r:id="rId3"/>
              </a:rPr>
              <a:t>Link</a:t>
            </a:r>
            <a:endParaRPr u="sng" dirty="0">
              <a:solidFill>
                <a:srgbClr val="0000FF"/>
              </a:solidFill>
              <a:uFill>
                <a:solidFill>
                  <a:srgbClr val="0000FF"/>
                </a:solidFill>
              </a:uFill>
              <a:hlinkClick r:id="rId2"/>
            </a:endParaRPr>
          </a:p>
        </p:txBody>
      </p:sp>
      <p:pic>
        <p:nvPicPr>
          <p:cNvPr id="2050" name="Picture 2">
            <a:extLst>
              <a:ext uri="{FF2B5EF4-FFF2-40B4-BE49-F238E27FC236}">
                <a16:creationId xmlns:a16="http://schemas.microsoft.com/office/drawing/2014/main" id="{E9EEEF7A-B486-ABCF-3EC0-86F2DE9D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870" y="-29850"/>
            <a:ext cx="6842218" cy="565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2150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273890-A910-A65A-634C-B65D00EB6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B99B63-A5E3-2BC7-1206-6867FFC7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73</TotalTime>
  <Words>1610</Words>
  <Application>Microsoft Macintosh PowerPoint</Application>
  <PresentationFormat>On-screen Show (16:10)</PresentationFormat>
  <Paragraphs>156</Paragraphs>
  <Slides>33</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Crypto Wars</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Kerberos</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14</cp:revision>
  <dcterms:modified xsi:type="dcterms:W3CDTF">2023-02-24T08:35:01Z</dcterms:modified>
</cp:coreProperties>
</file>